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71" r:id="rId3"/>
    <p:sldId id="272" r:id="rId4"/>
    <p:sldId id="273" r:id="rId5"/>
    <p:sldId id="269" r:id="rId6"/>
    <p:sldId id="270" r:id="rId7"/>
    <p:sldId id="264" r:id="rId8"/>
    <p:sldId id="260" r:id="rId9"/>
    <p:sldId id="268" r:id="rId10"/>
    <p:sldId id="275" r:id="rId11"/>
    <p:sldId id="276" r:id="rId12"/>
    <p:sldId id="278" r:id="rId13"/>
    <p:sldId id="279" r:id="rId14"/>
    <p:sldId id="261" r:id="rId15"/>
    <p:sldId id="262" r:id="rId16"/>
    <p:sldId id="26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9"/>
    <p:restoredTop sz="96646"/>
  </p:normalViewPr>
  <p:slideViewPr>
    <p:cSldViewPr snapToGrid="0" snapToObjects="1">
      <p:cViewPr varScale="1">
        <p:scale>
          <a:sx n="133" d="100"/>
          <a:sy n="133" d="100"/>
        </p:scale>
        <p:origin x="208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5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2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4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534156-2C6F-9844-B916-FFE076353044}"/>
              </a:ext>
            </a:extLst>
          </p:cNvPr>
          <p:cNvSpPr/>
          <p:nvPr userDrawn="1"/>
        </p:nvSpPr>
        <p:spPr>
          <a:xfrm>
            <a:off x="3175" y="0"/>
            <a:ext cx="12188825" cy="11770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670922"/>
            <a:ext cx="12188825" cy="1870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0F1D4F-CDA9-0D41-B9E8-B953259A0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187077"/>
            <a:ext cx="10846341" cy="785689"/>
          </a:xfrm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643E5D-77A8-A440-91A6-8A63CAD5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69" y="1266847"/>
            <a:ext cx="10846341" cy="5199794"/>
          </a:xfrm>
        </p:spPr>
        <p:txBody>
          <a:bodyPr/>
          <a:lstStyle>
            <a:lvl1pPr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 b="0" i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2041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53540D-446B-0148-91A3-158BAC77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92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7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4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2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3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5145932"/>
            <a:ext cx="12188825" cy="17120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5145932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6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27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9" r:id="rId2"/>
    <p:sldLayoutId id="2147483744" r:id="rId3"/>
    <p:sldLayoutId id="2147483740" r:id="rId4"/>
    <p:sldLayoutId id="2147483741" r:id="rId5"/>
    <p:sldLayoutId id="2147483742" r:id="rId6"/>
    <p:sldLayoutId id="2147483743" r:id="rId7"/>
    <p:sldLayoutId id="2147483745" r:id="rId8"/>
    <p:sldLayoutId id="2147483746" r:id="rId9"/>
    <p:sldLayoutId id="2147483748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9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customXml" Target="../ink/ink7.xml"/><Relationship Id="rId7" Type="http://schemas.openxmlformats.org/officeDocument/2006/relationships/customXml" Target="../ink/ink10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4" Type="http://schemas.openxmlformats.org/officeDocument/2006/relationships/image" Target="../media/image10.png"/><Relationship Id="rId9" Type="http://schemas.openxmlformats.org/officeDocument/2006/relationships/customXml" Target="../ink/ink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customXml" Target="../ink/ink13.xml"/><Relationship Id="rId7" Type="http://schemas.openxmlformats.org/officeDocument/2006/relationships/customXml" Target="../ink/ink16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.xml"/><Relationship Id="rId5" Type="http://schemas.openxmlformats.org/officeDocument/2006/relationships/customXml" Target="../ink/ink14.xml"/><Relationship Id="rId4" Type="http://schemas.openxmlformats.org/officeDocument/2006/relationships/image" Target="../media/image10.png"/><Relationship Id="rId9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customXml" Target="../ink/ink19.xml"/><Relationship Id="rId7" Type="http://schemas.openxmlformats.org/officeDocument/2006/relationships/customXml" Target="../ink/ink2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1.xml"/><Relationship Id="rId5" Type="http://schemas.openxmlformats.org/officeDocument/2006/relationships/customXml" Target="../ink/ink20.xml"/><Relationship Id="rId4" Type="http://schemas.openxmlformats.org/officeDocument/2006/relationships/image" Target="../media/image10.png"/><Relationship Id="rId9" Type="http://schemas.openxmlformats.org/officeDocument/2006/relationships/customXml" Target="../ink/ink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phoitack@gmail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3306E-139D-6346-9205-668199A71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041" y="5395443"/>
            <a:ext cx="7499006" cy="128016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800" i="1" dirty="0">
                <a:solidFill>
                  <a:srgbClr val="FFFFFF"/>
                </a:solidFill>
              </a:rPr>
              <a:t>“Darling, what am I looking at?”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8B97D-734E-4049-823F-30FD0A01C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5880" y="5361555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rgbClr val="FFFFFF"/>
                </a:solidFill>
              </a:rPr>
              <a:t>Charlie Lew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ridge over a road&#10;&#10;Description automatically generated">
            <a:extLst>
              <a:ext uri="{FF2B5EF4-FFF2-40B4-BE49-F238E27FC236}">
                <a16:creationId xmlns:a16="http://schemas.microsoft.com/office/drawing/2014/main" id="{E08843CC-445C-A94E-B4F5-CE41DECF4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57" b="17891"/>
          <a:stretch/>
        </p:blipFill>
        <p:spPr>
          <a:xfrm>
            <a:off x="-32" y="8"/>
            <a:ext cx="12192031" cy="5301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7E613A-BFCF-B74B-9237-A80E20478756}"/>
              </a:ext>
            </a:extLst>
          </p:cNvPr>
          <p:cNvSpPr/>
          <p:nvPr/>
        </p:nvSpPr>
        <p:spPr>
          <a:xfrm>
            <a:off x="8035047" y="5301574"/>
            <a:ext cx="175098" cy="12590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80C616-80FA-2D40-8DE1-5E222662B9DB}"/>
              </a:ext>
            </a:extLst>
          </p:cNvPr>
          <p:cNvCxnSpPr/>
          <p:nvPr/>
        </p:nvCxnSpPr>
        <p:spPr>
          <a:xfrm>
            <a:off x="8227947" y="5404362"/>
            <a:ext cx="0" cy="124076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5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43C907-1330-064C-AC7F-DFDEE77D9361}"/>
              </a:ext>
            </a:extLst>
          </p:cNvPr>
          <p:cNvSpPr/>
          <p:nvPr/>
        </p:nvSpPr>
        <p:spPr>
          <a:xfrm>
            <a:off x="1901891" y="2740384"/>
            <a:ext cx="423127" cy="35808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0D873-57C6-0443-AFF5-D81C6F5F64CA}"/>
              </a:ext>
            </a:extLst>
          </p:cNvPr>
          <p:cNvSpPr txBox="1"/>
          <p:nvPr/>
        </p:nvSpPr>
        <p:spPr>
          <a:xfrm>
            <a:off x="344300" y="1281528"/>
            <a:ext cx="1635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1. Image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FC76CD-08B9-1C49-8E12-D06BDCB970E4}"/>
              </a:ext>
            </a:extLst>
          </p:cNvPr>
          <p:cNvSpPr/>
          <p:nvPr/>
        </p:nvSpPr>
        <p:spPr>
          <a:xfrm>
            <a:off x="2347714" y="1867055"/>
            <a:ext cx="3837186" cy="2120673"/>
          </a:xfrm>
          <a:prstGeom prst="roundRect">
            <a:avLst>
              <a:gd name="adj" fmla="val 11642"/>
            </a:avLst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2DE3B-EFF3-D34B-B1C0-BD7F9384CD00}"/>
              </a:ext>
            </a:extLst>
          </p:cNvPr>
          <p:cNvSpPr txBox="1"/>
          <p:nvPr/>
        </p:nvSpPr>
        <p:spPr>
          <a:xfrm>
            <a:off x="2467382" y="1281529"/>
            <a:ext cx="3713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2. 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71BEB-CBBD-6C44-AD2A-E01ECEB2CF1F}"/>
              </a:ext>
            </a:extLst>
          </p:cNvPr>
          <p:cNvSpPr txBox="1"/>
          <p:nvPr/>
        </p:nvSpPr>
        <p:spPr>
          <a:xfrm>
            <a:off x="2447783" y="1892613"/>
            <a:ext cx="363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 (CNN)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VGG16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E5094-C96C-A142-87AE-71130CAF0160}"/>
              </a:ext>
            </a:extLst>
          </p:cNvPr>
          <p:cNvSpPr/>
          <p:nvPr/>
        </p:nvSpPr>
        <p:spPr>
          <a:xfrm>
            <a:off x="3919701" y="2974352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02F-6061-104B-9ED6-A23FC42B5447}"/>
              </a:ext>
            </a:extLst>
          </p:cNvPr>
          <p:cNvSpPr/>
          <p:nvPr/>
        </p:nvSpPr>
        <p:spPr>
          <a:xfrm>
            <a:off x="4011919" y="3103731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98DC08-51F0-6849-B3C6-E782F836A20C}"/>
              </a:ext>
            </a:extLst>
          </p:cNvPr>
          <p:cNvSpPr/>
          <p:nvPr/>
        </p:nvSpPr>
        <p:spPr>
          <a:xfrm>
            <a:off x="4136307" y="3255184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949C7-BFB2-D845-A6A5-D3F7858C89A8}"/>
              </a:ext>
            </a:extLst>
          </p:cNvPr>
          <p:cNvSpPr/>
          <p:nvPr/>
        </p:nvSpPr>
        <p:spPr>
          <a:xfrm>
            <a:off x="5195611" y="2975627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C000A4-8D9A-1B43-BDD1-A07BDBD90752}"/>
              </a:ext>
            </a:extLst>
          </p:cNvPr>
          <p:cNvSpPr/>
          <p:nvPr/>
        </p:nvSpPr>
        <p:spPr>
          <a:xfrm>
            <a:off x="5287829" y="3105006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1A385-9AC5-7A4D-ABA5-3380D92A7C31}"/>
              </a:ext>
            </a:extLst>
          </p:cNvPr>
          <p:cNvSpPr/>
          <p:nvPr/>
        </p:nvSpPr>
        <p:spPr>
          <a:xfrm>
            <a:off x="5412217" y="3256459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775CE7-F084-6F45-A7F7-5D683336DA58}"/>
              </a:ext>
            </a:extLst>
          </p:cNvPr>
          <p:cNvCxnSpPr>
            <a:cxnSpLocks/>
          </p:cNvCxnSpPr>
          <p:nvPr/>
        </p:nvCxnSpPr>
        <p:spPr>
          <a:xfrm flipV="1">
            <a:off x="4525054" y="3497580"/>
            <a:ext cx="1010556" cy="6977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917EED-7186-7D47-B5E5-41B026E1871F}"/>
              </a:ext>
            </a:extLst>
          </p:cNvPr>
          <p:cNvCxnSpPr>
            <a:cxnSpLocks/>
          </p:cNvCxnSpPr>
          <p:nvPr/>
        </p:nvCxnSpPr>
        <p:spPr>
          <a:xfrm>
            <a:off x="4516349" y="3381358"/>
            <a:ext cx="1028595" cy="10898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9DF0-1016-0049-AB35-F8686037D79F}"/>
              </a:ext>
            </a:extLst>
          </p:cNvPr>
          <p:cNvSpPr/>
          <p:nvPr/>
        </p:nvSpPr>
        <p:spPr>
          <a:xfrm>
            <a:off x="4300665" y="3368386"/>
            <a:ext cx="214884" cy="198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14:cNvPr>
              <p14:cNvContentPartPr/>
              <p14:nvPr/>
            </p14:nvContentPartPr>
            <p14:xfrm>
              <a:off x="4179159" y="288380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0159" y="287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14:cNvPr>
              <p14:cNvContentPartPr/>
              <p14:nvPr/>
            </p14:nvContentPartPr>
            <p14:xfrm>
              <a:off x="4106439" y="279884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7439" y="2790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14:cNvPr>
              <p14:cNvContentPartPr/>
              <p14:nvPr/>
            </p14:nvContentPartPr>
            <p14:xfrm>
              <a:off x="4033359" y="271064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4359" y="2702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14:cNvPr>
              <p14:cNvContentPartPr/>
              <p14:nvPr/>
            </p14:nvContentPartPr>
            <p14:xfrm>
              <a:off x="5479479" y="2911882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0839" y="2903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14:cNvPr>
              <p14:cNvContentPartPr/>
              <p14:nvPr/>
            </p14:nvContentPartPr>
            <p14:xfrm>
              <a:off x="5404239" y="280748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5599" y="2798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14:cNvPr>
              <p14:cNvContentPartPr/>
              <p14:nvPr/>
            </p14:nvContentPartPr>
            <p14:xfrm>
              <a:off x="5329359" y="272468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0359" y="27156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A9179F-4D2A-4147-801D-CB082A7A19DB}"/>
              </a:ext>
            </a:extLst>
          </p:cNvPr>
          <p:cNvSpPr/>
          <p:nvPr/>
        </p:nvSpPr>
        <p:spPr>
          <a:xfrm>
            <a:off x="2382017" y="4328822"/>
            <a:ext cx="3837186" cy="1012521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from Flickr dataset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(~4,000 words)</a:t>
            </a:r>
          </a:p>
        </p:txBody>
      </p:sp>
      <p:pic>
        <p:nvPicPr>
          <p:cNvPr id="66" name="Picture 6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ADC4C7F3-3B3D-1C46-BE08-5174478BC6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442" r="18102" b="11789"/>
          <a:stretch/>
        </p:blipFill>
        <p:spPr>
          <a:xfrm>
            <a:off x="413419" y="2065414"/>
            <a:ext cx="1423854" cy="1636776"/>
          </a:xfrm>
          <a:prstGeom prst="rect">
            <a:avLst/>
          </a:prstGeom>
        </p:spPr>
      </p:pic>
      <p:pic>
        <p:nvPicPr>
          <p:cNvPr id="67" name="Picture 6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7AB39FD8-7E35-C146-9B5D-59CBAD8E36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508772" y="2796271"/>
            <a:ext cx="603779" cy="694068"/>
          </a:xfrm>
          <a:prstGeom prst="rect">
            <a:avLst/>
          </a:prstGeom>
        </p:spPr>
      </p:pic>
      <p:pic>
        <p:nvPicPr>
          <p:cNvPr id="69" name="Picture 68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3C08FBD-545A-6340-97E2-E331595268E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661172" y="2948671"/>
            <a:ext cx="603779" cy="6940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DC060A-E2B4-284E-A5DF-0889EAE71AB6}"/>
              </a:ext>
            </a:extLst>
          </p:cNvPr>
          <p:cNvSpPr/>
          <p:nvPr/>
        </p:nvSpPr>
        <p:spPr>
          <a:xfrm>
            <a:off x="2654989" y="2932622"/>
            <a:ext cx="620451" cy="703921"/>
          </a:xfrm>
          <a:prstGeom prst="rect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621DC560-6768-7C43-8E9D-01941B03C9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813572" y="3101071"/>
            <a:ext cx="603779" cy="6940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3584033-A68D-2545-A314-C5BD55526C1E}"/>
              </a:ext>
            </a:extLst>
          </p:cNvPr>
          <p:cNvSpPr/>
          <p:nvPr/>
        </p:nvSpPr>
        <p:spPr>
          <a:xfrm>
            <a:off x="2804068" y="3114513"/>
            <a:ext cx="611452" cy="680626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D7B06B-3073-AA45-81FB-D8010BD0BE0D}"/>
              </a:ext>
            </a:extLst>
          </p:cNvPr>
          <p:cNvSpPr/>
          <p:nvPr/>
        </p:nvSpPr>
        <p:spPr>
          <a:xfrm>
            <a:off x="3006624" y="3189168"/>
            <a:ext cx="290931" cy="513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01E2F2-C723-7A4E-85B1-88A725D7D9A3}"/>
              </a:ext>
            </a:extLst>
          </p:cNvPr>
          <p:cNvCxnSpPr>
            <a:cxnSpLocks/>
          </p:cNvCxnSpPr>
          <p:nvPr/>
        </p:nvCxnSpPr>
        <p:spPr>
          <a:xfrm>
            <a:off x="3314227" y="3189168"/>
            <a:ext cx="1048011" cy="2923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0D7E7-8924-5F4B-88F1-4B8911CF039B}"/>
              </a:ext>
            </a:extLst>
          </p:cNvPr>
          <p:cNvCxnSpPr>
            <a:cxnSpLocks/>
          </p:cNvCxnSpPr>
          <p:nvPr/>
        </p:nvCxnSpPr>
        <p:spPr>
          <a:xfrm flipV="1">
            <a:off x="3281623" y="3477963"/>
            <a:ext cx="1080615" cy="22422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F3CBCF-1BAC-AF48-AD39-AA78B7853663}"/>
              </a:ext>
            </a:extLst>
          </p:cNvPr>
          <p:cNvGrpSpPr/>
          <p:nvPr/>
        </p:nvGrpSpPr>
        <p:grpSpPr>
          <a:xfrm>
            <a:off x="262813" y="3648945"/>
            <a:ext cx="1756120" cy="2144226"/>
            <a:chOff x="9867419" y="1650913"/>
            <a:chExt cx="1756120" cy="2144226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B92DFF2A-C9FE-9249-9447-31165E7DEBD9}"/>
                </a:ext>
              </a:extLst>
            </p:cNvPr>
            <p:cNvSpPr/>
            <p:nvPr/>
          </p:nvSpPr>
          <p:spPr>
            <a:xfrm>
              <a:off x="9867419" y="1915316"/>
              <a:ext cx="1756120" cy="18798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EA7307-567F-A346-9DE7-9EA9E6B14BCD}"/>
                </a:ext>
              </a:extLst>
            </p:cNvPr>
            <p:cNvSpPr txBox="1"/>
            <p:nvPr/>
          </p:nvSpPr>
          <p:spPr>
            <a:xfrm>
              <a:off x="9969303" y="1650913"/>
              <a:ext cx="15571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Annotated: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through the field”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90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20DEB16-BFCF-004A-ACFB-968FC77C0783}"/>
              </a:ext>
            </a:extLst>
          </p:cNvPr>
          <p:cNvSpPr/>
          <p:nvPr/>
        </p:nvSpPr>
        <p:spPr>
          <a:xfrm>
            <a:off x="6876765" y="1867055"/>
            <a:ext cx="2434975" cy="4154366"/>
          </a:xfrm>
          <a:prstGeom prst="roundRect">
            <a:avLst/>
          </a:prstGeom>
          <a:solidFill>
            <a:srgbClr val="00B05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2E4786D3-A2FC-AB41-8CF8-435C8E8E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49839" y="4835082"/>
            <a:ext cx="876450" cy="1007514"/>
          </a:xfrm>
          <a:prstGeom prst="rect">
            <a:avLst/>
          </a:prstGeom>
        </p:spPr>
      </p:pic>
      <p:pic>
        <p:nvPicPr>
          <p:cNvPr id="76" name="Picture 7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FE73519B-C69A-4742-B1B0-7CF505254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19175" y="2776289"/>
            <a:ext cx="876450" cy="1007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43C907-1330-064C-AC7F-DFDEE77D9361}"/>
              </a:ext>
            </a:extLst>
          </p:cNvPr>
          <p:cNvSpPr/>
          <p:nvPr/>
        </p:nvSpPr>
        <p:spPr>
          <a:xfrm>
            <a:off x="1901891" y="2740384"/>
            <a:ext cx="423127" cy="35808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0D873-57C6-0443-AFF5-D81C6F5F64CA}"/>
              </a:ext>
            </a:extLst>
          </p:cNvPr>
          <p:cNvSpPr txBox="1"/>
          <p:nvPr/>
        </p:nvSpPr>
        <p:spPr>
          <a:xfrm>
            <a:off x="344300" y="1281528"/>
            <a:ext cx="1635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1. Image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FC76CD-08B9-1C49-8E12-D06BDCB970E4}"/>
              </a:ext>
            </a:extLst>
          </p:cNvPr>
          <p:cNvSpPr/>
          <p:nvPr/>
        </p:nvSpPr>
        <p:spPr>
          <a:xfrm>
            <a:off x="2347714" y="1867055"/>
            <a:ext cx="3837186" cy="2120673"/>
          </a:xfrm>
          <a:prstGeom prst="roundRect">
            <a:avLst>
              <a:gd name="adj" fmla="val 11642"/>
            </a:avLst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2DE3B-EFF3-D34B-B1C0-BD7F9384CD00}"/>
              </a:ext>
            </a:extLst>
          </p:cNvPr>
          <p:cNvSpPr txBox="1"/>
          <p:nvPr/>
        </p:nvSpPr>
        <p:spPr>
          <a:xfrm>
            <a:off x="2467382" y="1281529"/>
            <a:ext cx="3713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2. 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71BEB-CBBD-6C44-AD2A-E01ECEB2CF1F}"/>
              </a:ext>
            </a:extLst>
          </p:cNvPr>
          <p:cNvSpPr txBox="1"/>
          <p:nvPr/>
        </p:nvSpPr>
        <p:spPr>
          <a:xfrm>
            <a:off x="2447783" y="1892613"/>
            <a:ext cx="363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 (CNN)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VGG16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E5094-C96C-A142-87AE-71130CAF0160}"/>
              </a:ext>
            </a:extLst>
          </p:cNvPr>
          <p:cNvSpPr/>
          <p:nvPr/>
        </p:nvSpPr>
        <p:spPr>
          <a:xfrm>
            <a:off x="3919701" y="2974352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02F-6061-104B-9ED6-A23FC42B5447}"/>
              </a:ext>
            </a:extLst>
          </p:cNvPr>
          <p:cNvSpPr/>
          <p:nvPr/>
        </p:nvSpPr>
        <p:spPr>
          <a:xfrm>
            <a:off x="4011919" y="3103731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98DC08-51F0-6849-B3C6-E782F836A20C}"/>
              </a:ext>
            </a:extLst>
          </p:cNvPr>
          <p:cNvSpPr/>
          <p:nvPr/>
        </p:nvSpPr>
        <p:spPr>
          <a:xfrm>
            <a:off x="4136307" y="3255184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949C7-BFB2-D845-A6A5-D3F7858C89A8}"/>
              </a:ext>
            </a:extLst>
          </p:cNvPr>
          <p:cNvSpPr/>
          <p:nvPr/>
        </p:nvSpPr>
        <p:spPr>
          <a:xfrm>
            <a:off x="5195611" y="2975627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C000A4-8D9A-1B43-BDD1-A07BDBD90752}"/>
              </a:ext>
            </a:extLst>
          </p:cNvPr>
          <p:cNvSpPr/>
          <p:nvPr/>
        </p:nvSpPr>
        <p:spPr>
          <a:xfrm>
            <a:off x="5287829" y="3105006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1A385-9AC5-7A4D-ABA5-3380D92A7C31}"/>
              </a:ext>
            </a:extLst>
          </p:cNvPr>
          <p:cNvSpPr/>
          <p:nvPr/>
        </p:nvSpPr>
        <p:spPr>
          <a:xfrm>
            <a:off x="5412217" y="3256459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775CE7-F084-6F45-A7F7-5D683336DA58}"/>
              </a:ext>
            </a:extLst>
          </p:cNvPr>
          <p:cNvCxnSpPr>
            <a:cxnSpLocks/>
          </p:cNvCxnSpPr>
          <p:nvPr/>
        </p:nvCxnSpPr>
        <p:spPr>
          <a:xfrm flipV="1">
            <a:off x="4525054" y="3497580"/>
            <a:ext cx="1010556" cy="6977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917EED-7186-7D47-B5E5-41B026E1871F}"/>
              </a:ext>
            </a:extLst>
          </p:cNvPr>
          <p:cNvCxnSpPr>
            <a:cxnSpLocks/>
          </p:cNvCxnSpPr>
          <p:nvPr/>
        </p:nvCxnSpPr>
        <p:spPr>
          <a:xfrm>
            <a:off x="4516349" y="3381358"/>
            <a:ext cx="1028595" cy="10898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9DF0-1016-0049-AB35-F8686037D79F}"/>
              </a:ext>
            </a:extLst>
          </p:cNvPr>
          <p:cNvSpPr/>
          <p:nvPr/>
        </p:nvSpPr>
        <p:spPr>
          <a:xfrm>
            <a:off x="4300665" y="3368386"/>
            <a:ext cx="214884" cy="198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14:cNvPr>
              <p14:cNvContentPartPr/>
              <p14:nvPr/>
            </p14:nvContentPartPr>
            <p14:xfrm>
              <a:off x="4179159" y="288380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0159" y="287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14:cNvPr>
              <p14:cNvContentPartPr/>
              <p14:nvPr/>
            </p14:nvContentPartPr>
            <p14:xfrm>
              <a:off x="4106439" y="279884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7439" y="2790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14:cNvPr>
              <p14:cNvContentPartPr/>
              <p14:nvPr/>
            </p14:nvContentPartPr>
            <p14:xfrm>
              <a:off x="4033359" y="271064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4359" y="2702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14:cNvPr>
              <p14:cNvContentPartPr/>
              <p14:nvPr/>
            </p14:nvContentPartPr>
            <p14:xfrm>
              <a:off x="5479479" y="2911882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0839" y="2903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14:cNvPr>
              <p14:cNvContentPartPr/>
              <p14:nvPr/>
            </p14:nvContentPartPr>
            <p14:xfrm>
              <a:off x="5404239" y="280748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5599" y="2798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14:cNvPr>
              <p14:cNvContentPartPr/>
              <p14:nvPr/>
            </p14:nvContentPartPr>
            <p14:xfrm>
              <a:off x="5329359" y="272468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0359" y="27156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A9179F-4D2A-4147-801D-CB082A7A19DB}"/>
              </a:ext>
            </a:extLst>
          </p:cNvPr>
          <p:cNvSpPr/>
          <p:nvPr/>
        </p:nvSpPr>
        <p:spPr>
          <a:xfrm>
            <a:off x="2382017" y="4328822"/>
            <a:ext cx="3837186" cy="1012521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from Flickr dataset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(~4,000 words)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BBBE6B6-B196-AD4F-9BD7-DC020289BFAA}"/>
              </a:ext>
            </a:extLst>
          </p:cNvPr>
          <p:cNvSpPr/>
          <p:nvPr/>
        </p:nvSpPr>
        <p:spPr>
          <a:xfrm>
            <a:off x="6290328" y="4639382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F0158EC-2995-9946-9B5A-E6733055D917}"/>
              </a:ext>
            </a:extLst>
          </p:cNvPr>
          <p:cNvSpPr/>
          <p:nvPr/>
        </p:nvSpPr>
        <p:spPr>
          <a:xfrm>
            <a:off x="6290327" y="2723726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D794AA-5F07-C64A-ABE0-03853CDD73B5}"/>
              </a:ext>
            </a:extLst>
          </p:cNvPr>
          <p:cNvSpPr txBox="1"/>
          <p:nvPr/>
        </p:nvSpPr>
        <p:spPr>
          <a:xfrm>
            <a:off x="7019778" y="1276116"/>
            <a:ext cx="2088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3. Decoder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38D3FB-C4CD-2840-9DBB-3331671570AC}"/>
              </a:ext>
            </a:extLst>
          </p:cNvPr>
          <p:cNvSpPr txBox="1"/>
          <p:nvPr/>
        </p:nvSpPr>
        <p:spPr>
          <a:xfrm>
            <a:off x="7025768" y="1915316"/>
            <a:ext cx="2136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Recurrent Neural Network (RNN)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A0F994-4E52-7C4E-966E-7EB6BC23E761}"/>
              </a:ext>
            </a:extLst>
          </p:cNvPr>
          <p:cNvSpPr txBox="1"/>
          <p:nvPr/>
        </p:nvSpPr>
        <p:spPr>
          <a:xfrm>
            <a:off x="8461070" y="3585985"/>
            <a:ext cx="647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AD4C1D-FEBA-7E46-93DE-BB666AB04F23}"/>
              </a:ext>
            </a:extLst>
          </p:cNvPr>
          <p:cNvSpPr/>
          <p:nvPr/>
        </p:nvSpPr>
        <p:spPr>
          <a:xfrm>
            <a:off x="8461070" y="3444982"/>
            <a:ext cx="659254" cy="655307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82423A-DE86-114B-A56E-FC19D86E9A38}"/>
              </a:ext>
            </a:extLst>
          </p:cNvPr>
          <p:cNvCxnSpPr>
            <a:cxnSpLocks/>
          </p:cNvCxnSpPr>
          <p:nvPr/>
        </p:nvCxnSpPr>
        <p:spPr>
          <a:xfrm>
            <a:off x="8077186" y="3036566"/>
            <a:ext cx="558427" cy="3805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78F903-3B1E-4748-A16F-334D101AE7B5}"/>
              </a:ext>
            </a:extLst>
          </p:cNvPr>
          <p:cNvCxnSpPr>
            <a:cxnSpLocks/>
          </p:cNvCxnSpPr>
          <p:nvPr/>
        </p:nvCxnSpPr>
        <p:spPr>
          <a:xfrm flipV="1">
            <a:off x="8091865" y="3980191"/>
            <a:ext cx="385058" cy="238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AD438E-0B2D-9F4D-926A-6CECAF919DAF}"/>
              </a:ext>
            </a:extLst>
          </p:cNvPr>
          <p:cNvCxnSpPr>
            <a:cxnSpLocks/>
          </p:cNvCxnSpPr>
          <p:nvPr/>
        </p:nvCxnSpPr>
        <p:spPr>
          <a:xfrm>
            <a:off x="8087041" y="3255184"/>
            <a:ext cx="397889" cy="26802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7485FA-1714-CB4B-82EC-A0860B374F0F}"/>
              </a:ext>
            </a:extLst>
          </p:cNvPr>
          <p:cNvCxnSpPr>
            <a:cxnSpLocks/>
          </p:cNvCxnSpPr>
          <p:nvPr/>
        </p:nvCxnSpPr>
        <p:spPr>
          <a:xfrm flipV="1">
            <a:off x="8087041" y="3846280"/>
            <a:ext cx="327647" cy="195989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EDF9BA-F595-1247-B554-267EBC9AE295}"/>
              </a:ext>
            </a:extLst>
          </p:cNvPr>
          <p:cNvCxnSpPr>
            <a:cxnSpLocks/>
          </p:cNvCxnSpPr>
          <p:nvPr/>
        </p:nvCxnSpPr>
        <p:spPr>
          <a:xfrm flipV="1">
            <a:off x="8094251" y="4118688"/>
            <a:ext cx="495214" cy="813485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E5B0FD-D180-0A46-A146-8671135537B6}"/>
              </a:ext>
            </a:extLst>
          </p:cNvPr>
          <p:cNvCxnSpPr>
            <a:cxnSpLocks/>
          </p:cNvCxnSpPr>
          <p:nvPr/>
        </p:nvCxnSpPr>
        <p:spPr>
          <a:xfrm flipV="1">
            <a:off x="8107761" y="4147233"/>
            <a:ext cx="600020" cy="10841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ADC4C7F3-3B3D-1C46-BE08-5174478BC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413419" y="2065414"/>
            <a:ext cx="1423854" cy="1636776"/>
          </a:xfrm>
          <a:prstGeom prst="rect">
            <a:avLst/>
          </a:prstGeom>
        </p:spPr>
      </p:pic>
      <p:pic>
        <p:nvPicPr>
          <p:cNvPr id="67" name="Picture 6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7AB39FD8-7E35-C146-9B5D-59CBAD8E3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508772" y="2796271"/>
            <a:ext cx="603779" cy="694068"/>
          </a:xfrm>
          <a:prstGeom prst="rect">
            <a:avLst/>
          </a:prstGeom>
        </p:spPr>
      </p:pic>
      <p:pic>
        <p:nvPicPr>
          <p:cNvPr id="69" name="Picture 68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3C08FBD-545A-6340-97E2-E33159526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661172" y="2948671"/>
            <a:ext cx="603779" cy="6940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DC060A-E2B4-284E-A5DF-0889EAE71AB6}"/>
              </a:ext>
            </a:extLst>
          </p:cNvPr>
          <p:cNvSpPr/>
          <p:nvPr/>
        </p:nvSpPr>
        <p:spPr>
          <a:xfrm>
            <a:off x="2654989" y="2932622"/>
            <a:ext cx="620451" cy="703921"/>
          </a:xfrm>
          <a:prstGeom prst="rect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621DC560-6768-7C43-8E9D-01941B03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813572" y="3101071"/>
            <a:ext cx="603779" cy="6940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3584033-A68D-2545-A314-C5BD55526C1E}"/>
              </a:ext>
            </a:extLst>
          </p:cNvPr>
          <p:cNvSpPr/>
          <p:nvPr/>
        </p:nvSpPr>
        <p:spPr>
          <a:xfrm>
            <a:off x="2804068" y="3114513"/>
            <a:ext cx="611452" cy="680626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D7B06B-3073-AA45-81FB-D8010BD0BE0D}"/>
              </a:ext>
            </a:extLst>
          </p:cNvPr>
          <p:cNvSpPr/>
          <p:nvPr/>
        </p:nvSpPr>
        <p:spPr>
          <a:xfrm>
            <a:off x="3006624" y="3189168"/>
            <a:ext cx="290931" cy="513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01E2F2-C723-7A4E-85B1-88A725D7D9A3}"/>
              </a:ext>
            </a:extLst>
          </p:cNvPr>
          <p:cNvCxnSpPr>
            <a:cxnSpLocks/>
          </p:cNvCxnSpPr>
          <p:nvPr/>
        </p:nvCxnSpPr>
        <p:spPr>
          <a:xfrm>
            <a:off x="3314227" y="3189168"/>
            <a:ext cx="1048011" cy="2923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0D7E7-8924-5F4B-88F1-4B8911CF039B}"/>
              </a:ext>
            </a:extLst>
          </p:cNvPr>
          <p:cNvCxnSpPr>
            <a:cxnSpLocks/>
          </p:cNvCxnSpPr>
          <p:nvPr/>
        </p:nvCxnSpPr>
        <p:spPr>
          <a:xfrm flipV="1">
            <a:off x="3281623" y="3477963"/>
            <a:ext cx="1080615" cy="22422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AA2C1D0-B8C5-FA4E-B619-B7614CD1B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28941" y="3800635"/>
            <a:ext cx="876450" cy="100751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3CC55FB-8BF0-4349-BDF3-61616CE1DD60}"/>
              </a:ext>
            </a:extLst>
          </p:cNvPr>
          <p:cNvGrpSpPr/>
          <p:nvPr/>
        </p:nvGrpSpPr>
        <p:grpSpPr>
          <a:xfrm>
            <a:off x="262813" y="3648945"/>
            <a:ext cx="1756120" cy="2144226"/>
            <a:chOff x="9867419" y="1650913"/>
            <a:chExt cx="1756120" cy="2144226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BB4688AF-2E12-EC4E-8657-ED9028E9155F}"/>
                </a:ext>
              </a:extLst>
            </p:cNvPr>
            <p:cNvSpPr/>
            <p:nvPr/>
          </p:nvSpPr>
          <p:spPr>
            <a:xfrm>
              <a:off x="9867419" y="1915316"/>
              <a:ext cx="1756120" cy="18798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BA6FAD-D94C-EB42-B32E-7F135B794569}"/>
                </a:ext>
              </a:extLst>
            </p:cNvPr>
            <p:cNvSpPr txBox="1"/>
            <p:nvPr/>
          </p:nvSpPr>
          <p:spPr>
            <a:xfrm>
              <a:off x="9969303" y="1650913"/>
              <a:ext cx="15571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Annotated: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through the field”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52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20DEB16-BFCF-004A-ACFB-968FC77C0783}"/>
              </a:ext>
            </a:extLst>
          </p:cNvPr>
          <p:cNvSpPr/>
          <p:nvPr/>
        </p:nvSpPr>
        <p:spPr>
          <a:xfrm>
            <a:off x="6876765" y="1867055"/>
            <a:ext cx="2434975" cy="4154366"/>
          </a:xfrm>
          <a:prstGeom prst="roundRect">
            <a:avLst/>
          </a:prstGeom>
          <a:solidFill>
            <a:srgbClr val="00B05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2E4786D3-A2FC-AB41-8CF8-435C8E8E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49839" y="4835082"/>
            <a:ext cx="876450" cy="1007514"/>
          </a:xfrm>
          <a:prstGeom prst="rect">
            <a:avLst/>
          </a:prstGeom>
        </p:spPr>
      </p:pic>
      <p:pic>
        <p:nvPicPr>
          <p:cNvPr id="76" name="Picture 7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FE73519B-C69A-4742-B1B0-7CF505254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19175" y="2776289"/>
            <a:ext cx="876450" cy="1007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43C907-1330-064C-AC7F-DFDEE77D9361}"/>
              </a:ext>
            </a:extLst>
          </p:cNvPr>
          <p:cNvSpPr/>
          <p:nvPr/>
        </p:nvSpPr>
        <p:spPr>
          <a:xfrm>
            <a:off x="1901891" y="2740384"/>
            <a:ext cx="423127" cy="35808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0D873-57C6-0443-AFF5-D81C6F5F64CA}"/>
              </a:ext>
            </a:extLst>
          </p:cNvPr>
          <p:cNvSpPr txBox="1"/>
          <p:nvPr/>
        </p:nvSpPr>
        <p:spPr>
          <a:xfrm>
            <a:off x="344300" y="1281528"/>
            <a:ext cx="1635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1. Image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FC76CD-08B9-1C49-8E12-D06BDCB970E4}"/>
              </a:ext>
            </a:extLst>
          </p:cNvPr>
          <p:cNvSpPr/>
          <p:nvPr/>
        </p:nvSpPr>
        <p:spPr>
          <a:xfrm>
            <a:off x="2347714" y="1867055"/>
            <a:ext cx="3837186" cy="2120673"/>
          </a:xfrm>
          <a:prstGeom prst="roundRect">
            <a:avLst>
              <a:gd name="adj" fmla="val 11642"/>
            </a:avLst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2DE3B-EFF3-D34B-B1C0-BD7F9384CD00}"/>
              </a:ext>
            </a:extLst>
          </p:cNvPr>
          <p:cNvSpPr txBox="1"/>
          <p:nvPr/>
        </p:nvSpPr>
        <p:spPr>
          <a:xfrm>
            <a:off x="2467382" y="1281529"/>
            <a:ext cx="3713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2. 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71BEB-CBBD-6C44-AD2A-E01ECEB2CF1F}"/>
              </a:ext>
            </a:extLst>
          </p:cNvPr>
          <p:cNvSpPr txBox="1"/>
          <p:nvPr/>
        </p:nvSpPr>
        <p:spPr>
          <a:xfrm>
            <a:off x="2447783" y="1892613"/>
            <a:ext cx="363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 (CNN)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VGG16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E5094-C96C-A142-87AE-71130CAF0160}"/>
              </a:ext>
            </a:extLst>
          </p:cNvPr>
          <p:cNvSpPr/>
          <p:nvPr/>
        </p:nvSpPr>
        <p:spPr>
          <a:xfrm>
            <a:off x="3919701" y="2974352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02F-6061-104B-9ED6-A23FC42B5447}"/>
              </a:ext>
            </a:extLst>
          </p:cNvPr>
          <p:cNvSpPr/>
          <p:nvPr/>
        </p:nvSpPr>
        <p:spPr>
          <a:xfrm>
            <a:off x="4011919" y="3103731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98DC08-51F0-6849-B3C6-E782F836A20C}"/>
              </a:ext>
            </a:extLst>
          </p:cNvPr>
          <p:cNvSpPr/>
          <p:nvPr/>
        </p:nvSpPr>
        <p:spPr>
          <a:xfrm>
            <a:off x="4136307" y="3255184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949C7-BFB2-D845-A6A5-D3F7858C89A8}"/>
              </a:ext>
            </a:extLst>
          </p:cNvPr>
          <p:cNvSpPr/>
          <p:nvPr/>
        </p:nvSpPr>
        <p:spPr>
          <a:xfrm>
            <a:off x="5195611" y="2975627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C000A4-8D9A-1B43-BDD1-A07BDBD90752}"/>
              </a:ext>
            </a:extLst>
          </p:cNvPr>
          <p:cNvSpPr/>
          <p:nvPr/>
        </p:nvSpPr>
        <p:spPr>
          <a:xfrm>
            <a:off x="5287829" y="3105006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1A385-9AC5-7A4D-ABA5-3380D92A7C31}"/>
              </a:ext>
            </a:extLst>
          </p:cNvPr>
          <p:cNvSpPr/>
          <p:nvPr/>
        </p:nvSpPr>
        <p:spPr>
          <a:xfrm>
            <a:off x="5412217" y="3256459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775CE7-F084-6F45-A7F7-5D683336DA58}"/>
              </a:ext>
            </a:extLst>
          </p:cNvPr>
          <p:cNvCxnSpPr>
            <a:cxnSpLocks/>
          </p:cNvCxnSpPr>
          <p:nvPr/>
        </p:nvCxnSpPr>
        <p:spPr>
          <a:xfrm flipV="1">
            <a:off x="4525054" y="3497580"/>
            <a:ext cx="1010556" cy="6977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917EED-7186-7D47-B5E5-41B026E1871F}"/>
              </a:ext>
            </a:extLst>
          </p:cNvPr>
          <p:cNvCxnSpPr>
            <a:cxnSpLocks/>
          </p:cNvCxnSpPr>
          <p:nvPr/>
        </p:nvCxnSpPr>
        <p:spPr>
          <a:xfrm>
            <a:off x="4516349" y="3381358"/>
            <a:ext cx="1028595" cy="10898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9DF0-1016-0049-AB35-F8686037D79F}"/>
              </a:ext>
            </a:extLst>
          </p:cNvPr>
          <p:cNvSpPr/>
          <p:nvPr/>
        </p:nvSpPr>
        <p:spPr>
          <a:xfrm>
            <a:off x="4300665" y="3368386"/>
            <a:ext cx="214884" cy="198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14:cNvPr>
              <p14:cNvContentPartPr/>
              <p14:nvPr/>
            </p14:nvContentPartPr>
            <p14:xfrm>
              <a:off x="4179159" y="288380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0159" y="287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14:cNvPr>
              <p14:cNvContentPartPr/>
              <p14:nvPr/>
            </p14:nvContentPartPr>
            <p14:xfrm>
              <a:off x="4106439" y="279884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7439" y="2790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14:cNvPr>
              <p14:cNvContentPartPr/>
              <p14:nvPr/>
            </p14:nvContentPartPr>
            <p14:xfrm>
              <a:off x="4033359" y="271064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4359" y="2702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14:cNvPr>
              <p14:cNvContentPartPr/>
              <p14:nvPr/>
            </p14:nvContentPartPr>
            <p14:xfrm>
              <a:off x="5479479" y="2911882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0839" y="2903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14:cNvPr>
              <p14:cNvContentPartPr/>
              <p14:nvPr/>
            </p14:nvContentPartPr>
            <p14:xfrm>
              <a:off x="5404239" y="280748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5599" y="2798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14:cNvPr>
              <p14:cNvContentPartPr/>
              <p14:nvPr/>
            </p14:nvContentPartPr>
            <p14:xfrm>
              <a:off x="5329359" y="272468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0359" y="27156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A9179F-4D2A-4147-801D-CB082A7A19DB}"/>
              </a:ext>
            </a:extLst>
          </p:cNvPr>
          <p:cNvSpPr/>
          <p:nvPr/>
        </p:nvSpPr>
        <p:spPr>
          <a:xfrm>
            <a:off x="2382017" y="4328822"/>
            <a:ext cx="3837186" cy="1012521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from Flickr dataset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(~4,000 words)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BBBE6B6-B196-AD4F-9BD7-DC020289BFAA}"/>
              </a:ext>
            </a:extLst>
          </p:cNvPr>
          <p:cNvSpPr/>
          <p:nvPr/>
        </p:nvSpPr>
        <p:spPr>
          <a:xfrm>
            <a:off x="6290328" y="4639382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F0158EC-2995-9946-9B5A-E6733055D917}"/>
              </a:ext>
            </a:extLst>
          </p:cNvPr>
          <p:cNvSpPr/>
          <p:nvPr/>
        </p:nvSpPr>
        <p:spPr>
          <a:xfrm>
            <a:off x="6290327" y="2723726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D794AA-5F07-C64A-ABE0-03853CDD73B5}"/>
              </a:ext>
            </a:extLst>
          </p:cNvPr>
          <p:cNvSpPr txBox="1"/>
          <p:nvPr/>
        </p:nvSpPr>
        <p:spPr>
          <a:xfrm>
            <a:off x="7019778" y="1276116"/>
            <a:ext cx="2088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3. Decoder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38D3FB-C4CD-2840-9DBB-3331671570AC}"/>
              </a:ext>
            </a:extLst>
          </p:cNvPr>
          <p:cNvSpPr txBox="1"/>
          <p:nvPr/>
        </p:nvSpPr>
        <p:spPr>
          <a:xfrm>
            <a:off x="7025768" y="1915316"/>
            <a:ext cx="2136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Recurrent Neural Network (RNN)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A0F994-4E52-7C4E-966E-7EB6BC23E761}"/>
              </a:ext>
            </a:extLst>
          </p:cNvPr>
          <p:cNvSpPr txBox="1"/>
          <p:nvPr/>
        </p:nvSpPr>
        <p:spPr>
          <a:xfrm>
            <a:off x="8461070" y="3585985"/>
            <a:ext cx="647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AD4C1D-FEBA-7E46-93DE-BB666AB04F23}"/>
              </a:ext>
            </a:extLst>
          </p:cNvPr>
          <p:cNvSpPr/>
          <p:nvPr/>
        </p:nvSpPr>
        <p:spPr>
          <a:xfrm>
            <a:off x="8461070" y="3444982"/>
            <a:ext cx="659254" cy="655307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82423A-DE86-114B-A56E-FC19D86E9A38}"/>
              </a:ext>
            </a:extLst>
          </p:cNvPr>
          <p:cNvCxnSpPr>
            <a:cxnSpLocks/>
          </p:cNvCxnSpPr>
          <p:nvPr/>
        </p:nvCxnSpPr>
        <p:spPr>
          <a:xfrm>
            <a:off x="8077186" y="3036566"/>
            <a:ext cx="558427" cy="3805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78F903-3B1E-4748-A16F-334D101AE7B5}"/>
              </a:ext>
            </a:extLst>
          </p:cNvPr>
          <p:cNvCxnSpPr>
            <a:cxnSpLocks/>
          </p:cNvCxnSpPr>
          <p:nvPr/>
        </p:nvCxnSpPr>
        <p:spPr>
          <a:xfrm flipV="1">
            <a:off x="8091865" y="3980191"/>
            <a:ext cx="385058" cy="238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AD438E-0B2D-9F4D-926A-6CECAF919DAF}"/>
              </a:ext>
            </a:extLst>
          </p:cNvPr>
          <p:cNvCxnSpPr>
            <a:cxnSpLocks/>
          </p:cNvCxnSpPr>
          <p:nvPr/>
        </p:nvCxnSpPr>
        <p:spPr>
          <a:xfrm>
            <a:off x="8087041" y="3255184"/>
            <a:ext cx="397889" cy="26802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7485FA-1714-CB4B-82EC-A0860B374F0F}"/>
              </a:ext>
            </a:extLst>
          </p:cNvPr>
          <p:cNvCxnSpPr>
            <a:cxnSpLocks/>
          </p:cNvCxnSpPr>
          <p:nvPr/>
        </p:nvCxnSpPr>
        <p:spPr>
          <a:xfrm flipV="1">
            <a:off x="8087041" y="3846280"/>
            <a:ext cx="327647" cy="195989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EDF9BA-F595-1247-B554-267EBC9AE295}"/>
              </a:ext>
            </a:extLst>
          </p:cNvPr>
          <p:cNvCxnSpPr>
            <a:cxnSpLocks/>
          </p:cNvCxnSpPr>
          <p:nvPr/>
        </p:nvCxnSpPr>
        <p:spPr>
          <a:xfrm flipV="1">
            <a:off x="8094251" y="4118688"/>
            <a:ext cx="495214" cy="813485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E5B0FD-D180-0A46-A146-8671135537B6}"/>
              </a:ext>
            </a:extLst>
          </p:cNvPr>
          <p:cNvCxnSpPr>
            <a:cxnSpLocks/>
          </p:cNvCxnSpPr>
          <p:nvPr/>
        </p:nvCxnSpPr>
        <p:spPr>
          <a:xfrm flipV="1">
            <a:off x="8107761" y="4147233"/>
            <a:ext cx="600020" cy="10841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00A4783-15F6-FF44-8A8E-02CC9A4DB21E}"/>
              </a:ext>
            </a:extLst>
          </p:cNvPr>
          <p:cNvSpPr/>
          <p:nvPr/>
        </p:nvSpPr>
        <p:spPr>
          <a:xfrm>
            <a:off x="7201972" y="2838646"/>
            <a:ext cx="540730" cy="75525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ADC4C7F3-3B3D-1C46-BE08-5174478BC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413419" y="2065414"/>
            <a:ext cx="1423854" cy="1636776"/>
          </a:xfrm>
          <a:prstGeom prst="rect">
            <a:avLst/>
          </a:prstGeom>
        </p:spPr>
      </p:pic>
      <p:pic>
        <p:nvPicPr>
          <p:cNvPr id="67" name="Picture 6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7AB39FD8-7E35-C146-9B5D-59CBAD8E3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508772" y="2796271"/>
            <a:ext cx="603779" cy="694068"/>
          </a:xfrm>
          <a:prstGeom prst="rect">
            <a:avLst/>
          </a:prstGeom>
        </p:spPr>
      </p:pic>
      <p:pic>
        <p:nvPicPr>
          <p:cNvPr id="69" name="Picture 68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3C08FBD-545A-6340-97E2-E33159526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661172" y="2948671"/>
            <a:ext cx="603779" cy="6940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DC060A-E2B4-284E-A5DF-0889EAE71AB6}"/>
              </a:ext>
            </a:extLst>
          </p:cNvPr>
          <p:cNvSpPr/>
          <p:nvPr/>
        </p:nvSpPr>
        <p:spPr>
          <a:xfrm>
            <a:off x="2654989" y="2932622"/>
            <a:ext cx="620451" cy="703921"/>
          </a:xfrm>
          <a:prstGeom prst="rect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621DC560-6768-7C43-8E9D-01941B03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813572" y="3101071"/>
            <a:ext cx="603779" cy="6940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3584033-A68D-2545-A314-C5BD55526C1E}"/>
              </a:ext>
            </a:extLst>
          </p:cNvPr>
          <p:cNvSpPr/>
          <p:nvPr/>
        </p:nvSpPr>
        <p:spPr>
          <a:xfrm>
            <a:off x="2804068" y="3114513"/>
            <a:ext cx="611452" cy="680626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D7B06B-3073-AA45-81FB-D8010BD0BE0D}"/>
              </a:ext>
            </a:extLst>
          </p:cNvPr>
          <p:cNvSpPr/>
          <p:nvPr/>
        </p:nvSpPr>
        <p:spPr>
          <a:xfrm>
            <a:off x="3006624" y="3189168"/>
            <a:ext cx="290931" cy="513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01E2F2-C723-7A4E-85B1-88A725D7D9A3}"/>
              </a:ext>
            </a:extLst>
          </p:cNvPr>
          <p:cNvCxnSpPr>
            <a:cxnSpLocks/>
          </p:cNvCxnSpPr>
          <p:nvPr/>
        </p:nvCxnSpPr>
        <p:spPr>
          <a:xfrm>
            <a:off x="3314227" y="3189168"/>
            <a:ext cx="1048011" cy="2923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0D7E7-8924-5F4B-88F1-4B8911CF039B}"/>
              </a:ext>
            </a:extLst>
          </p:cNvPr>
          <p:cNvCxnSpPr>
            <a:cxnSpLocks/>
          </p:cNvCxnSpPr>
          <p:nvPr/>
        </p:nvCxnSpPr>
        <p:spPr>
          <a:xfrm flipV="1">
            <a:off x="3281623" y="3477963"/>
            <a:ext cx="1080615" cy="22422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AA2C1D0-B8C5-FA4E-B619-B7614CD1B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28941" y="3800635"/>
            <a:ext cx="876450" cy="100751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63A8DA5-9163-334A-B2A7-0D98A9979207}"/>
              </a:ext>
            </a:extLst>
          </p:cNvPr>
          <p:cNvSpPr/>
          <p:nvPr/>
        </p:nvSpPr>
        <p:spPr>
          <a:xfrm>
            <a:off x="7070948" y="4269458"/>
            <a:ext cx="204324" cy="451911"/>
          </a:xfrm>
          <a:prstGeom prst="rect">
            <a:avLst/>
          </a:prstGeom>
          <a:noFill/>
          <a:ln w="41275">
            <a:solidFill>
              <a:srgbClr val="00D2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BE69318-1BF4-DD4D-812D-EBD2380B2406}"/>
              </a:ext>
            </a:extLst>
          </p:cNvPr>
          <p:cNvSpPr/>
          <p:nvPr/>
        </p:nvSpPr>
        <p:spPr>
          <a:xfrm>
            <a:off x="7275272" y="5702438"/>
            <a:ext cx="543680" cy="778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CE8C56C-4239-F84B-AD58-4B627D33C6A6}"/>
              </a:ext>
            </a:extLst>
          </p:cNvPr>
          <p:cNvGrpSpPr/>
          <p:nvPr/>
        </p:nvGrpSpPr>
        <p:grpSpPr>
          <a:xfrm>
            <a:off x="262813" y="3648945"/>
            <a:ext cx="1756120" cy="2144226"/>
            <a:chOff x="9867419" y="1650913"/>
            <a:chExt cx="1756120" cy="2144226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447C379-8314-EF40-8E18-E4E2B215B488}"/>
                </a:ext>
              </a:extLst>
            </p:cNvPr>
            <p:cNvSpPr/>
            <p:nvPr/>
          </p:nvSpPr>
          <p:spPr>
            <a:xfrm>
              <a:off x="9867419" y="1915316"/>
              <a:ext cx="1756120" cy="18798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D185CC7-61F1-1F47-809A-2D6A5DCC797E}"/>
                </a:ext>
              </a:extLst>
            </p:cNvPr>
            <p:cNvSpPr txBox="1"/>
            <p:nvPr/>
          </p:nvSpPr>
          <p:spPr>
            <a:xfrm>
              <a:off x="9969303" y="1650913"/>
              <a:ext cx="15571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Annotated: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through the field”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487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20DEB16-BFCF-004A-ACFB-968FC77C0783}"/>
              </a:ext>
            </a:extLst>
          </p:cNvPr>
          <p:cNvSpPr/>
          <p:nvPr/>
        </p:nvSpPr>
        <p:spPr>
          <a:xfrm>
            <a:off x="6876765" y="1867055"/>
            <a:ext cx="2434975" cy="4154366"/>
          </a:xfrm>
          <a:prstGeom prst="roundRect">
            <a:avLst/>
          </a:prstGeom>
          <a:solidFill>
            <a:srgbClr val="00B05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2E4786D3-A2FC-AB41-8CF8-435C8E8E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49839" y="4835082"/>
            <a:ext cx="876450" cy="1007514"/>
          </a:xfrm>
          <a:prstGeom prst="rect">
            <a:avLst/>
          </a:prstGeom>
        </p:spPr>
      </p:pic>
      <p:pic>
        <p:nvPicPr>
          <p:cNvPr id="76" name="Picture 7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FE73519B-C69A-4742-B1B0-7CF505254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19175" y="2776289"/>
            <a:ext cx="876450" cy="1007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43C907-1330-064C-AC7F-DFDEE77D9361}"/>
              </a:ext>
            </a:extLst>
          </p:cNvPr>
          <p:cNvSpPr/>
          <p:nvPr/>
        </p:nvSpPr>
        <p:spPr>
          <a:xfrm>
            <a:off x="1901891" y="2740384"/>
            <a:ext cx="423127" cy="35808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0D873-57C6-0443-AFF5-D81C6F5F64CA}"/>
              </a:ext>
            </a:extLst>
          </p:cNvPr>
          <p:cNvSpPr txBox="1"/>
          <p:nvPr/>
        </p:nvSpPr>
        <p:spPr>
          <a:xfrm>
            <a:off x="344300" y="1281528"/>
            <a:ext cx="1635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1. Image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FC76CD-08B9-1C49-8E12-D06BDCB970E4}"/>
              </a:ext>
            </a:extLst>
          </p:cNvPr>
          <p:cNvSpPr/>
          <p:nvPr/>
        </p:nvSpPr>
        <p:spPr>
          <a:xfrm>
            <a:off x="2347714" y="1867055"/>
            <a:ext cx="3837186" cy="2120673"/>
          </a:xfrm>
          <a:prstGeom prst="roundRect">
            <a:avLst>
              <a:gd name="adj" fmla="val 11642"/>
            </a:avLst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2DE3B-EFF3-D34B-B1C0-BD7F9384CD00}"/>
              </a:ext>
            </a:extLst>
          </p:cNvPr>
          <p:cNvSpPr txBox="1"/>
          <p:nvPr/>
        </p:nvSpPr>
        <p:spPr>
          <a:xfrm>
            <a:off x="2467382" y="1281529"/>
            <a:ext cx="3713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2. 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71BEB-CBBD-6C44-AD2A-E01ECEB2CF1F}"/>
              </a:ext>
            </a:extLst>
          </p:cNvPr>
          <p:cNvSpPr txBox="1"/>
          <p:nvPr/>
        </p:nvSpPr>
        <p:spPr>
          <a:xfrm>
            <a:off x="2447783" y="1892613"/>
            <a:ext cx="363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 (CNN)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VGG16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E5094-C96C-A142-87AE-71130CAF0160}"/>
              </a:ext>
            </a:extLst>
          </p:cNvPr>
          <p:cNvSpPr/>
          <p:nvPr/>
        </p:nvSpPr>
        <p:spPr>
          <a:xfrm>
            <a:off x="3919701" y="2974352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02F-6061-104B-9ED6-A23FC42B5447}"/>
              </a:ext>
            </a:extLst>
          </p:cNvPr>
          <p:cNvSpPr/>
          <p:nvPr/>
        </p:nvSpPr>
        <p:spPr>
          <a:xfrm>
            <a:off x="4011919" y="3103731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98DC08-51F0-6849-B3C6-E782F836A20C}"/>
              </a:ext>
            </a:extLst>
          </p:cNvPr>
          <p:cNvSpPr/>
          <p:nvPr/>
        </p:nvSpPr>
        <p:spPr>
          <a:xfrm>
            <a:off x="4136307" y="3255184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949C7-BFB2-D845-A6A5-D3F7858C89A8}"/>
              </a:ext>
            </a:extLst>
          </p:cNvPr>
          <p:cNvSpPr/>
          <p:nvPr/>
        </p:nvSpPr>
        <p:spPr>
          <a:xfrm>
            <a:off x="5195611" y="2975627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C000A4-8D9A-1B43-BDD1-A07BDBD90752}"/>
              </a:ext>
            </a:extLst>
          </p:cNvPr>
          <p:cNvSpPr/>
          <p:nvPr/>
        </p:nvSpPr>
        <p:spPr>
          <a:xfrm>
            <a:off x="5287829" y="3105006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1A385-9AC5-7A4D-ABA5-3380D92A7C31}"/>
              </a:ext>
            </a:extLst>
          </p:cNvPr>
          <p:cNvSpPr/>
          <p:nvPr/>
        </p:nvSpPr>
        <p:spPr>
          <a:xfrm>
            <a:off x="5412217" y="3256459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775CE7-F084-6F45-A7F7-5D683336DA58}"/>
              </a:ext>
            </a:extLst>
          </p:cNvPr>
          <p:cNvCxnSpPr>
            <a:cxnSpLocks/>
          </p:cNvCxnSpPr>
          <p:nvPr/>
        </p:nvCxnSpPr>
        <p:spPr>
          <a:xfrm flipV="1">
            <a:off x="4525054" y="3497580"/>
            <a:ext cx="1010556" cy="6977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917EED-7186-7D47-B5E5-41B026E1871F}"/>
              </a:ext>
            </a:extLst>
          </p:cNvPr>
          <p:cNvCxnSpPr>
            <a:cxnSpLocks/>
          </p:cNvCxnSpPr>
          <p:nvPr/>
        </p:nvCxnSpPr>
        <p:spPr>
          <a:xfrm>
            <a:off x="4516349" y="3381358"/>
            <a:ext cx="1028595" cy="10898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9DF0-1016-0049-AB35-F8686037D79F}"/>
              </a:ext>
            </a:extLst>
          </p:cNvPr>
          <p:cNvSpPr/>
          <p:nvPr/>
        </p:nvSpPr>
        <p:spPr>
          <a:xfrm>
            <a:off x="4300665" y="3368386"/>
            <a:ext cx="214884" cy="198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14:cNvPr>
              <p14:cNvContentPartPr/>
              <p14:nvPr/>
            </p14:nvContentPartPr>
            <p14:xfrm>
              <a:off x="4179159" y="2883802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0159" y="287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14:cNvPr>
              <p14:cNvContentPartPr/>
              <p14:nvPr/>
            </p14:nvContentPartPr>
            <p14:xfrm>
              <a:off x="4106439" y="2798842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7439" y="2790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14:cNvPr>
              <p14:cNvContentPartPr/>
              <p14:nvPr/>
            </p14:nvContentPartPr>
            <p14:xfrm>
              <a:off x="4033359" y="2710642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4359" y="2702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14:cNvPr>
              <p14:cNvContentPartPr/>
              <p14:nvPr/>
            </p14:nvContentPartPr>
            <p14:xfrm>
              <a:off x="5479479" y="2911882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0839" y="2903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14:cNvPr>
              <p14:cNvContentPartPr/>
              <p14:nvPr/>
            </p14:nvContentPartPr>
            <p14:xfrm>
              <a:off x="5404239" y="2807482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5599" y="2798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14:cNvPr>
              <p14:cNvContentPartPr/>
              <p14:nvPr/>
            </p14:nvContentPartPr>
            <p14:xfrm>
              <a:off x="5329359" y="2724682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0359" y="27156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A9179F-4D2A-4147-801D-CB082A7A19DB}"/>
              </a:ext>
            </a:extLst>
          </p:cNvPr>
          <p:cNvSpPr/>
          <p:nvPr/>
        </p:nvSpPr>
        <p:spPr>
          <a:xfrm>
            <a:off x="2382017" y="4328822"/>
            <a:ext cx="3837186" cy="1012521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from Flickr dataset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(~4,000 words)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BBBE6B6-B196-AD4F-9BD7-DC020289BFAA}"/>
              </a:ext>
            </a:extLst>
          </p:cNvPr>
          <p:cNvSpPr/>
          <p:nvPr/>
        </p:nvSpPr>
        <p:spPr>
          <a:xfrm>
            <a:off x="6290328" y="4639382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F0158EC-2995-9946-9B5A-E6733055D917}"/>
              </a:ext>
            </a:extLst>
          </p:cNvPr>
          <p:cNvSpPr/>
          <p:nvPr/>
        </p:nvSpPr>
        <p:spPr>
          <a:xfrm>
            <a:off x="6290327" y="2723726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D794AA-5F07-C64A-ABE0-03853CDD73B5}"/>
              </a:ext>
            </a:extLst>
          </p:cNvPr>
          <p:cNvSpPr txBox="1"/>
          <p:nvPr/>
        </p:nvSpPr>
        <p:spPr>
          <a:xfrm>
            <a:off x="7019778" y="1276116"/>
            <a:ext cx="2088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3. Decoder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38D3FB-C4CD-2840-9DBB-3331671570AC}"/>
              </a:ext>
            </a:extLst>
          </p:cNvPr>
          <p:cNvSpPr txBox="1"/>
          <p:nvPr/>
        </p:nvSpPr>
        <p:spPr>
          <a:xfrm>
            <a:off x="7025768" y="1915316"/>
            <a:ext cx="2136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Recurrent Neural Network (RNN)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A0F994-4E52-7C4E-966E-7EB6BC23E761}"/>
              </a:ext>
            </a:extLst>
          </p:cNvPr>
          <p:cNvSpPr txBox="1"/>
          <p:nvPr/>
        </p:nvSpPr>
        <p:spPr>
          <a:xfrm>
            <a:off x="8461070" y="3585985"/>
            <a:ext cx="647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AD4C1D-FEBA-7E46-93DE-BB666AB04F23}"/>
              </a:ext>
            </a:extLst>
          </p:cNvPr>
          <p:cNvSpPr/>
          <p:nvPr/>
        </p:nvSpPr>
        <p:spPr>
          <a:xfrm>
            <a:off x="8461070" y="3444982"/>
            <a:ext cx="659254" cy="655307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82423A-DE86-114B-A56E-FC19D86E9A38}"/>
              </a:ext>
            </a:extLst>
          </p:cNvPr>
          <p:cNvCxnSpPr>
            <a:cxnSpLocks/>
          </p:cNvCxnSpPr>
          <p:nvPr/>
        </p:nvCxnSpPr>
        <p:spPr>
          <a:xfrm>
            <a:off x="8077186" y="3036566"/>
            <a:ext cx="558427" cy="3805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78F903-3B1E-4748-A16F-334D101AE7B5}"/>
              </a:ext>
            </a:extLst>
          </p:cNvPr>
          <p:cNvCxnSpPr>
            <a:cxnSpLocks/>
          </p:cNvCxnSpPr>
          <p:nvPr/>
        </p:nvCxnSpPr>
        <p:spPr>
          <a:xfrm flipV="1">
            <a:off x="8091865" y="3980191"/>
            <a:ext cx="385058" cy="238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AD438E-0B2D-9F4D-926A-6CECAF919DAF}"/>
              </a:ext>
            </a:extLst>
          </p:cNvPr>
          <p:cNvCxnSpPr>
            <a:cxnSpLocks/>
          </p:cNvCxnSpPr>
          <p:nvPr/>
        </p:nvCxnSpPr>
        <p:spPr>
          <a:xfrm>
            <a:off x="8087041" y="3255184"/>
            <a:ext cx="397889" cy="26802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7485FA-1714-CB4B-82EC-A0860B374F0F}"/>
              </a:ext>
            </a:extLst>
          </p:cNvPr>
          <p:cNvCxnSpPr>
            <a:cxnSpLocks/>
          </p:cNvCxnSpPr>
          <p:nvPr/>
        </p:nvCxnSpPr>
        <p:spPr>
          <a:xfrm flipV="1">
            <a:off x="8087041" y="3846280"/>
            <a:ext cx="327647" cy="195989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EDF9BA-F595-1247-B554-267EBC9AE295}"/>
              </a:ext>
            </a:extLst>
          </p:cNvPr>
          <p:cNvCxnSpPr>
            <a:cxnSpLocks/>
          </p:cNvCxnSpPr>
          <p:nvPr/>
        </p:nvCxnSpPr>
        <p:spPr>
          <a:xfrm flipV="1">
            <a:off x="8094251" y="4118688"/>
            <a:ext cx="495214" cy="813485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E5B0FD-D180-0A46-A146-8671135537B6}"/>
              </a:ext>
            </a:extLst>
          </p:cNvPr>
          <p:cNvCxnSpPr>
            <a:cxnSpLocks/>
          </p:cNvCxnSpPr>
          <p:nvPr/>
        </p:nvCxnSpPr>
        <p:spPr>
          <a:xfrm flipV="1">
            <a:off x="8107761" y="4147233"/>
            <a:ext cx="600020" cy="10841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00A4783-15F6-FF44-8A8E-02CC9A4DB21E}"/>
              </a:ext>
            </a:extLst>
          </p:cNvPr>
          <p:cNvSpPr/>
          <p:nvPr/>
        </p:nvSpPr>
        <p:spPr>
          <a:xfrm>
            <a:off x="7201972" y="2838646"/>
            <a:ext cx="540730" cy="75525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2790894-118F-2842-B285-8EB237C368EF}"/>
              </a:ext>
            </a:extLst>
          </p:cNvPr>
          <p:cNvGrpSpPr/>
          <p:nvPr/>
        </p:nvGrpSpPr>
        <p:grpSpPr>
          <a:xfrm>
            <a:off x="262813" y="3648945"/>
            <a:ext cx="1756120" cy="2144226"/>
            <a:chOff x="9867419" y="1650913"/>
            <a:chExt cx="1756120" cy="2144226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E69FE64-F602-C24C-9CC2-25D63E7F8E31}"/>
                </a:ext>
              </a:extLst>
            </p:cNvPr>
            <p:cNvSpPr/>
            <p:nvPr/>
          </p:nvSpPr>
          <p:spPr>
            <a:xfrm>
              <a:off x="9867419" y="1915316"/>
              <a:ext cx="1756120" cy="18798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7EB29D-7273-2445-9D04-EF1850CDAE89}"/>
                </a:ext>
              </a:extLst>
            </p:cNvPr>
            <p:cNvSpPr txBox="1"/>
            <p:nvPr/>
          </p:nvSpPr>
          <p:spPr>
            <a:xfrm>
              <a:off x="9969303" y="1650913"/>
              <a:ext cx="15571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Annotated: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through the field”</a:t>
              </a:r>
            </a:p>
          </p:txBody>
        </p:sp>
      </p:grpSp>
      <p:sp>
        <p:nvSpPr>
          <p:cNvPr id="55" name="Right Arrow 54">
            <a:extLst>
              <a:ext uri="{FF2B5EF4-FFF2-40B4-BE49-F238E27FC236}">
                <a16:creationId xmlns:a16="http://schemas.microsoft.com/office/drawing/2014/main" id="{01B830ED-4BF3-6A47-9368-CE7D75540CCB}"/>
              </a:ext>
            </a:extLst>
          </p:cNvPr>
          <p:cNvSpPr/>
          <p:nvPr/>
        </p:nvSpPr>
        <p:spPr>
          <a:xfrm>
            <a:off x="9374996" y="3751331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ADC4C7F3-3B3D-1C46-BE08-5174478BC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413419" y="2065414"/>
            <a:ext cx="1423854" cy="1636776"/>
          </a:xfrm>
          <a:prstGeom prst="rect">
            <a:avLst/>
          </a:prstGeom>
        </p:spPr>
      </p:pic>
      <p:pic>
        <p:nvPicPr>
          <p:cNvPr id="67" name="Picture 6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7AB39FD8-7E35-C146-9B5D-59CBAD8E3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508772" y="2796271"/>
            <a:ext cx="603779" cy="694068"/>
          </a:xfrm>
          <a:prstGeom prst="rect">
            <a:avLst/>
          </a:prstGeom>
        </p:spPr>
      </p:pic>
      <p:pic>
        <p:nvPicPr>
          <p:cNvPr id="69" name="Picture 68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3C08FBD-545A-6340-97E2-E33159526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661172" y="2948671"/>
            <a:ext cx="603779" cy="6940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DC060A-E2B4-284E-A5DF-0889EAE71AB6}"/>
              </a:ext>
            </a:extLst>
          </p:cNvPr>
          <p:cNvSpPr/>
          <p:nvPr/>
        </p:nvSpPr>
        <p:spPr>
          <a:xfrm>
            <a:off x="2654989" y="2932622"/>
            <a:ext cx="620451" cy="703921"/>
          </a:xfrm>
          <a:prstGeom prst="rect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621DC560-6768-7C43-8E9D-01941B03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813572" y="3101071"/>
            <a:ext cx="603779" cy="6940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3584033-A68D-2545-A314-C5BD55526C1E}"/>
              </a:ext>
            </a:extLst>
          </p:cNvPr>
          <p:cNvSpPr/>
          <p:nvPr/>
        </p:nvSpPr>
        <p:spPr>
          <a:xfrm>
            <a:off x="2804068" y="3114513"/>
            <a:ext cx="611452" cy="680626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D7B06B-3073-AA45-81FB-D8010BD0BE0D}"/>
              </a:ext>
            </a:extLst>
          </p:cNvPr>
          <p:cNvSpPr/>
          <p:nvPr/>
        </p:nvSpPr>
        <p:spPr>
          <a:xfrm>
            <a:off x="3006624" y="3189168"/>
            <a:ext cx="290931" cy="513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01E2F2-C723-7A4E-85B1-88A725D7D9A3}"/>
              </a:ext>
            </a:extLst>
          </p:cNvPr>
          <p:cNvCxnSpPr>
            <a:cxnSpLocks/>
          </p:cNvCxnSpPr>
          <p:nvPr/>
        </p:nvCxnSpPr>
        <p:spPr>
          <a:xfrm>
            <a:off x="3314227" y="3189168"/>
            <a:ext cx="1048011" cy="2923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0D7E7-8924-5F4B-88F1-4B8911CF039B}"/>
              </a:ext>
            </a:extLst>
          </p:cNvPr>
          <p:cNvCxnSpPr>
            <a:cxnSpLocks/>
          </p:cNvCxnSpPr>
          <p:nvPr/>
        </p:nvCxnSpPr>
        <p:spPr>
          <a:xfrm flipV="1">
            <a:off x="3281623" y="3477963"/>
            <a:ext cx="1080615" cy="22422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AA2C1D0-B8C5-FA4E-B619-B7614CD1B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28941" y="3800635"/>
            <a:ext cx="876450" cy="1007514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8D91C72C-3C14-DB4A-9918-871DCC91EF87}"/>
              </a:ext>
            </a:extLst>
          </p:cNvPr>
          <p:cNvGrpSpPr/>
          <p:nvPr/>
        </p:nvGrpSpPr>
        <p:grpSpPr>
          <a:xfrm>
            <a:off x="9998993" y="2795147"/>
            <a:ext cx="1809723" cy="2102266"/>
            <a:chOff x="9867419" y="3813048"/>
            <a:chExt cx="1756120" cy="1737599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2B190244-8451-4E46-BB88-DEA21E93903C}"/>
                </a:ext>
              </a:extLst>
            </p:cNvPr>
            <p:cNvSpPr/>
            <p:nvPr/>
          </p:nvSpPr>
          <p:spPr>
            <a:xfrm>
              <a:off x="9867419" y="4029955"/>
              <a:ext cx="1756120" cy="152069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7DA1379-F8E4-A34D-B42D-B88AF8A82259}"/>
                </a:ext>
              </a:extLst>
            </p:cNvPr>
            <p:cNvSpPr txBox="1"/>
            <p:nvPr/>
          </p:nvSpPr>
          <p:spPr>
            <a:xfrm>
              <a:off x="9940092" y="3813048"/>
              <a:ext cx="1610774" cy="13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Predicted: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in the  grass”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ADE83-2329-4843-9E73-29F0481F41DB}"/>
              </a:ext>
            </a:extLst>
          </p:cNvPr>
          <p:cNvSpPr/>
          <p:nvPr/>
        </p:nvSpPr>
        <p:spPr>
          <a:xfrm>
            <a:off x="7070948" y="4269458"/>
            <a:ext cx="204324" cy="451911"/>
          </a:xfrm>
          <a:prstGeom prst="rect">
            <a:avLst/>
          </a:prstGeom>
          <a:noFill/>
          <a:ln w="41275">
            <a:solidFill>
              <a:srgbClr val="00D2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DDAFA4-D244-1D44-8595-414F34F828E7}"/>
              </a:ext>
            </a:extLst>
          </p:cNvPr>
          <p:cNvSpPr txBox="1"/>
          <p:nvPr/>
        </p:nvSpPr>
        <p:spPr>
          <a:xfrm>
            <a:off x="9751550" y="1276116"/>
            <a:ext cx="219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4. Caption!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B0BBF0-CB1B-9B42-B1FC-686EFC814D12}"/>
              </a:ext>
            </a:extLst>
          </p:cNvPr>
          <p:cNvSpPr/>
          <p:nvPr/>
        </p:nvSpPr>
        <p:spPr>
          <a:xfrm>
            <a:off x="7275272" y="5702438"/>
            <a:ext cx="543680" cy="778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2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EF33-AF8E-E944-AC46-272FB34A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 Demonstration</a:t>
            </a:r>
          </a:p>
        </p:txBody>
      </p:sp>
      <p:pic>
        <p:nvPicPr>
          <p:cNvPr id="10" name="Online Media 9" descr="Screen Recording 2019-12-09 at 9.48.24 PM.mov">
            <a:hlinkClick r:id="" action="ppaction://media"/>
            <a:extLst>
              <a:ext uri="{FF2B5EF4-FFF2-40B4-BE49-F238E27FC236}">
                <a16:creationId xmlns:a16="http://schemas.microsoft.com/office/drawing/2014/main" id="{DA20C76B-D3D3-ED44-AA99-E277A8FE70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9650" y="1266825"/>
            <a:ext cx="7532688" cy="5199063"/>
          </a:xfrm>
        </p:spPr>
      </p:pic>
    </p:spTree>
    <p:extLst>
      <p:ext uri="{BB962C8B-B14F-4D97-AF65-F5344CB8AC3E}">
        <p14:creationId xmlns:p14="http://schemas.microsoft.com/office/powerpoint/2010/main" val="26423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01B1-E8AA-9545-8793-F3E91349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8978-94B1-BB4D-A163-8CF4BD5CD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improve RNN &amp; Metrics</a:t>
            </a:r>
          </a:p>
          <a:p>
            <a:pPr lvl="1"/>
            <a:r>
              <a:rPr lang="en-US" dirty="0"/>
              <a:t>Hyper-parameter tuning, Attention Model, BLEU</a:t>
            </a:r>
          </a:p>
          <a:p>
            <a:pPr lvl="1"/>
            <a:endParaRPr lang="en-US" sz="800" dirty="0"/>
          </a:p>
          <a:p>
            <a:r>
              <a:rPr lang="en-US" dirty="0"/>
              <a:t>Need more data!</a:t>
            </a:r>
          </a:p>
          <a:p>
            <a:pPr lvl="1"/>
            <a:r>
              <a:rPr lang="en-US" dirty="0"/>
              <a:t>Flickr: 30,000</a:t>
            </a:r>
          </a:p>
          <a:p>
            <a:pPr lvl="1"/>
            <a:r>
              <a:rPr lang="en-US" dirty="0"/>
              <a:t>MSCOCO: 100,000</a:t>
            </a:r>
          </a:p>
          <a:p>
            <a:pPr lvl="1"/>
            <a:r>
              <a:rPr lang="en-US" dirty="0"/>
              <a:t>Google: Several million</a:t>
            </a:r>
          </a:p>
          <a:p>
            <a:pPr lvl="1"/>
            <a:endParaRPr lang="en-US" sz="800" dirty="0"/>
          </a:p>
          <a:p>
            <a:r>
              <a:rPr lang="en-US" dirty="0"/>
              <a:t>Extend to paintings, videos, etc.</a:t>
            </a:r>
          </a:p>
        </p:txBody>
      </p:sp>
      <p:pic>
        <p:nvPicPr>
          <p:cNvPr id="7" name="Picture 6" descr="A close up of a stuffed animal&#10;&#10;Description automatically generated">
            <a:extLst>
              <a:ext uri="{FF2B5EF4-FFF2-40B4-BE49-F238E27FC236}">
                <a16:creationId xmlns:a16="http://schemas.microsoft.com/office/drawing/2014/main" id="{028D5041-CC6F-DA40-919D-11F6D336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740" y="2639437"/>
            <a:ext cx="4180328" cy="27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26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071-11EB-464D-8F62-F15CA6E1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48D5-8FEF-B741-8EA1-637ABA2F3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69" y="1410511"/>
            <a:ext cx="10846341" cy="5056130"/>
          </a:xfrm>
        </p:spPr>
        <p:txBody>
          <a:bodyPr/>
          <a:lstStyle/>
          <a:p>
            <a:r>
              <a:rPr lang="en-US" dirty="0"/>
              <a:t>          </a:t>
            </a:r>
            <a:r>
              <a:rPr lang="en-US" dirty="0" err="1"/>
              <a:t>Phoi</a:t>
            </a:r>
            <a:r>
              <a:rPr lang="en-US" dirty="0"/>
              <a:t>-Tack (Charlie) Lew</a:t>
            </a:r>
          </a:p>
          <a:p>
            <a:endParaRPr lang="en-US" sz="800" dirty="0"/>
          </a:p>
          <a:p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phoitack@gmail.com</a:t>
            </a:r>
            <a:endParaRPr lang="en-US" dirty="0">
              <a:solidFill>
                <a:schemeClr val="tx1"/>
              </a:solidFill>
            </a:endParaRPr>
          </a:p>
          <a:p>
            <a:endParaRPr lang="en-US" sz="800" dirty="0"/>
          </a:p>
          <a:p>
            <a:r>
              <a:rPr lang="en-US" dirty="0"/>
              <a:t>          /in/</a:t>
            </a:r>
            <a:r>
              <a:rPr lang="en-US" dirty="0" err="1"/>
              <a:t>charlielew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building&#10;&#10;Description automatically generated">
            <a:extLst>
              <a:ext uri="{FF2B5EF4-FFF2-40B4-BE49-F238E27FC236}">
                <a16:creationId xmlns:a16="http://schemas.microsoft.com/office/drawing/2014/main" id="{711EFCA7-7BCC-C24C-88B5-48E4945E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18" y="2532659"/>
            <a:ext cx="711200" cy="711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137F86E-AE13-B04B-9456-88BDAAE5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18" y="1410511"/>
            <a:ext cx="711200" cy="7112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99B94B-F216-9B49-A5DA-134745819EB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754418" y="3614142"/>
            <a:ext cx="711200" cy="7112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9E76AA-9344-414B-A7F3-AA0F92ECE2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037" b="16482"/>
          <a:stretch/>
        </p:blipFill>
        <p:spPr>
          <a:xfrm>
            <a:off x="7312140" y="1410511"/>
            <a:ext cx="357420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BCBF-5EA0-EB41-B298-CB055E5F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998BF9-920F-D54D-9F28-D0D0FFEB6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6697" y="1266825"/>
            <a:ext cx="7798594" cy="5199063"/>
          </a:xfrm>
        </p:spPr>
      </p:pic>
    </p:spTree>
    <p:extLst>
      <p:ext uri="{BB962C8B-B14F-4D97-AF65-F5344CB8AC3E}">
        <p14:creationId xmlns:p14="http://schemas.microsoft.com/office/powerpoint/2010/main" val="303974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187077"/>
            <a:ext cx="10846341" cy="785689"/>
          </a:xfrm>
        </p:spPr>
        <p:txBody>
          <a:bodyPr/>
          <a:lstStyle/>
          <a:p>
            <a:r>
              <a:rPr lang="en-US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70" y="1364125"/>
            <a:ext cx="10846341" cy="519979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187077"/>
            <a:ext cx="10846341" cy="785689"/>
          </a:xfrm>
        </p:spPr>
        <p:txBody>
          <a:bodyPr/>
          <a:lstStyle/>
          <a:p>
            <a:r>
              <a:rPr lang="en-US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70" y="1364125"/>
            <a:ext cx="10846341" cy="519979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C8CA6B9-2A12-5A4B-9275-40454C14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125" y="1286303"/>
            <a:ext cx="3957750" cy="28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1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187077"/>
            <a:ext cx="10846341" cy="785689"/>
          </a:xfrm>
        </p:spPr>
        <p:txBody>
          <a:bodyPr/>
          <a:lstStyle/>
          <a:p>
            <a:r>
              <a:rPr lang="en-US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70" y="1364125"/>
            <a:ext cx="10846341" cy="519979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Objective</a:t>
            </a:r>
          </a:p>
          <a:p>
            <a:pPr algn="ctr"/>
            <a:r>
              <a:rPr lang="en-US" b="1" i="1" dirty="0">
                <a:solidFill>
                  <a:srgbClr val="0070C0"/>
                </a:solidFill>
              </a:rPr>
              <a:t>Create an automatic text-to-speech caption generator for the visually impaired via Deep Learning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C8CA6B9-2A12-5A4B-9275-40454C14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125" y="1286303"/>
            <a:ext cx="3957750" cy="28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9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70" y="1364125"/>
            <a:ext cx="10846341" cy="5199794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4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Dataset: Flickr 8,000 annotated images</a:t>
            </a:r>
          </a:p>
          <a:p>
            <a:pPr lvl="1"/>
            <a:r>
              <a:rPr lang="en-US" dirty="0"/>
              <a:t>Annotations created by Mechanical Turk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83519-A08C-5944-9092-ADEA1164A1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238" y="1573624"/>
            <a:ext cx="1785906" cy="149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Dataset: Flickr 8,000 annotated images</a:t>
            </a:r>
          </a:p>
          <a:p>
            <a:pPr lvl="1"/>
            <a:r>
              <a:rPr lang="en-US" dirty="0"/>
              <a:t>Annotations created by Mechanical Turk</a:t>
            </a:r>
          </a:p>
          <a:p>
            <a:pPr lvl="1"/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Python, Pandas, </a:t>
            </a:r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TensorFlow &amp; </a:t>
            </a:r>
            <a:r>
              <a:rPr lang="en-US" dirty="0" err="1"/>
              <a:t>Keras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Matplotlib, Seaborn</a:t>
            </a:r>
          </a:p>
          <a:p>
            <a:pPr lvl="1"/>
            <a:r>
              <a:rPr lang="en-US" dirty="0"/>
              <a:t>Google Text-to-Speech (</a:t>
            </a:r>
            <a:r>
              <a:rPr lang="en-US" dirty="0" err="1"/>
              <a:t>gTTS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Flask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83519-A08C-5944-9092-ADEA1164A1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238" y="1573624"/>
            <a:ext cx="1785906" cy="1498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72BEF-CD09-0741-937C-EF909F6C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91" y="4953735"/>
            <a:ext cx="1534758" cy="822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CBC971-C261-EF47-AB33-E8939C52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134" y="4866567"/>
            <a:ext cx="909717" cy="909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B38FA5-E599-3F4A-8086-BC019F913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0728" y="3692022"/>
            <a:ext cx="1046527" cy="1046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C4D7F-1D3B-B744-AAC1-70933A7F8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031" y="3929518"/>
            <a:ext cx="1986207" cy="165451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C343217-35EF-CB41-BF16-9CF17EA64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5427" y="3770793"/>
            <a:ext cx="1185311" cy="88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8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A034-C5E5-2B45-843D-C438804D0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0D873-57C6-0443-AFF5-D81C6F5F64CA}"/>
              </a:ext>
            </a:extLst>
          </p:cNvPr>
          <p:cNvSpPr txBox="1"/>
          <p:nvPr/>
        </p:nvSpPr>
        <p:spPr>
          <a:xfrm>
            <a:off x="344300" y="1281528"/>
            <a:ext cx="1635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1. Image</a:t>
            </a:r>
          </a:p>
        </p:txBody>
      </p:sp>
      <p:pic>
        <p:nvPicPr>
          <p:cNvPr id="66" name="Picture 6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ADC4C7F3-3B3D-1C46-BE08-5174478BC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413419" y="2065414"/>
            <a:ext cx="1423854" cy="163677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D7E3A7B6-AB74-2547-81AD-805BA02EAADA}"/>
              </a:ext>
            </a:extLst>
          </p:cNvPr>
          <p:cNvGrpSpPr/>
          <p:nvPr/>
        </p:nvGrpSpPr>
        <p:grpSpPr>
          <a:xfrm>
            <a:off x="262813" y="3648945"/>
            <a:ext cx="1756120" cy="2144226"/>
            <a:chOff x="9867419" y="1650913"/>
            <a:chExt cx="1756120" cy="2144226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C294B4BA-2DE7-594B-8C01-F001EAFF904F}"/>
                </a:ext>
              </a:extLst>
            </p:cNvPr>
            <p:cNvSpPr/>
            <p:nvPr/>
          </p:nvSpPr>
          <p:spPr>
            <a:xfrm>
              <a:off x="9867419" y="1915316"/>
              <a:ext cx="1756120" cy="18798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61249EE-81B0-2F43-AAE5-AD2925D4355A}"/>
                </a:ext>
              </a:extLst>
            </p:cNvPr>
            <p:cNvSpPr txBox="1"/>
            <p:nvPr/>
          </p:nvSpPr>
          <p:spPr>
            <a:xfrm>
              <a:off x="9969303" y="1650913"/>
              <a:ext cx="15571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Annotated: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through the field”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7301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2E7E8"/>
      </a:lt2>
      <a:accent1>
        <a:srgbClr val="C39790"/>
      </a:accent1>
      <a:accent2>
        <a:srgbClr val="BA7F8F"/>
      </a:accent2>
      <a:accent3>
        <a:srgbClr val="C593B6"/>
      </a:accent3>
      <a:accent4>
        <a:srgbClr val="B37FBA"/>
      </a:accent4>
      <a:accent5>
        <a:srgbClr val="AD96C6"/>
      </a:accent5>
      <a:accent6>
        <a:srgbClr val="827FBA"/>
      </a:accent6>
      <a:hlink>
        <a:srgbClr val="598C94"/>
      </a:hlink>
      <a:folHlink>
        <a:srgbClr val="7F7F7F"/>
      </a:folHlink>
    </a:clrScheme>
    <a:fontScheme name="Retrospect">
      <a:majorFont>
        <a:latin typeface="Bahnschrif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ews Gothic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</TotalTime>
  <Words>357</Words>
  <Application>Microsoft Macintosh PowerPoint</Application>
  <PresentationFormat>Widescreen</PresentationFormat>
  <Paragraphs>120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Bahnschrift</vt:lpstr>
      <vt:lpstr>Calibri</vt:lpstr>
      <vt:lpstr>News Gothic MT</vt:lpstr>
      <vt:lpstr>RetrospectVTI</vt:lpstr>
      <vt:lpstr>“Darling, what am I looking at?”</vt:lpstr>
      <vt:lpstr>Motivation &amp; Objective</vt:lpstr>
      <vt:lpstr>Motivation &amp; Objective</vt:lpstr>
      <vt:lpstr>Motivation &amp; Objective</vt:lpstr>
      <vt:lpstr>Data &amp; Tools</vt:lpstr>
      <vt:lpstr>Data &amp; Tools</vt:lpstr>
      <vt:lpstr>Data &amp; Tools</vt:lpstr>
      <vt:lpstr>Methodology Pipeline</vt:lpstr>
      <vt:lpstr>Methodology Pipeline</vt:lpstr>
      <vt:lpstr>Methodology Pipeline</vt:lpstr>
      <vt:lpstr>Methodology Pipeline</vt:lpstr>
      <vt:lpstr>Methodology Pipeline</vt:lpstr>
      <vt:lpstr>Methodology Pipeline</vt:lpstr>
      <vt:lpstr>Flask App Demonstration</vt:lpstr>
      <vt:lpstr>Future Work</vt:lpstr>
      <vt:lpstr>Thank You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Darling…what am I looking at?</dc:title>
  <dc:creator>Charlie Lew</dc:creator>
  <cp:lastModifiedBy>Charlie Lew</cp:lastModifiedBy>
  <cp:revision>53</cp:revision>
  <dcterms:created xsi:type="dcterms:W3CDTF">2019-12-08T06:20:23Z</dcterms:created>
  <dcterms:modified xsi:type="dcterms:W3CDTF">2019-12-11T23:34:22Z</dcterms:modified>
</cp:coreProperties>
</file>